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67" d="100"/>
          <a:sy n="67" d="100"/>
        </p:scale>
        <p:origin x="528"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CD462-942C-45B5-9E65-88C63255E5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11B251-0D4E-469D-AE3D-D484090C3B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E38991-C176-46A2-8E2B-E041611D2ECA}"/>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5" name="Footer Placeholder 4">
            <a:extLst>
              <a:ext uri="{FF2B5EF4-FFF2-40B4-BE49-F238E27FC236}">
                <a16:creationId xmlns:a16="http://schemas.microsoft.com/office/drawing/2014/main" id="{9AF3CEC8-30F0-4E47-9F53-3549F2596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4CB7B-9D9C-4026-8D57-1E4462ED81DF}"/>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49005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9E113-8151-4495-950A-CBF127BA8D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5566A4-37CE-4A9A-A790-A3387ED54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DB5CD1-596A-4798-A641-D6FC8BC81D73}"/>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5" name="Footer Placeholder 4">
            <a:extLst>
              <a:ext uri="{FF2B5EF4-FFF2-40B4-BE49-F238E27FC236}">
                <a16:creationId xmlns:a16="http://schemas.microsoft.com/office/drawing/2014/main" id="{F016E596-DE0A-482F-A61F-624B7B4AEE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926540-34C1-42F7-BFB6-661B67C87245}"/>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308357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926275-229C-4B91-802E-89571E9164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DD8F54-7885-4ECB-A6C6-A8C886239C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9E8B17-A131-4D1C-AF3A-0D3048FFE366}"/>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5" name="Footer Placeholder 4">
            <a:extLst>
              <a:ext uri="{FF2B5EF4-FFF2-40B4-BE49-F238E27FC236}">
                <a16:creationId xmlns:a16="http://schemas.microsoft.com/office/drawing/2014/main" id="{4EBEB765-73DE-4AC3-B89A-2D084A2960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3CCFC8-61D4-49C5-B5F4-211DD42A866E}"/>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2610972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63994-6C22-4DD6-9181-9777104B07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6837FB-2635-4C61-BFE5-14D506D0D8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010EF9-1361-41F3-81D1-AB9B80C9DE39}"/>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5" name="Footer Placeholder 4">
            <a:extLst>
              <a:ext uri="{FF2B5EF4-FFF2-40B4-BE49-F238E27FC236}">
                <a16:creationId xmlns:a16="http://schemas.microsoft.com/office/drawing/2014/main" id="{FFA5FE3F-FC1D-4032-B8AD-0B91CF368C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6DB67-6E3F-4511-B6FB-3F7A8BA95B8D}"/>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1614431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93DB3-B6DB-44BE-9DB7-8DD7DF0059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54D45F-3CDE-4666-BBE7-41A0E0A8C0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048F27-DADE-4A4F-817A-311C085607A2}"/>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5" name="Footer Placeholder 4">
            <a:extLst>
              <a:ext uri="{FF2B5EF4-FFF2-40B4-BE49-F238E27FC236}">
                <a16:creationId xmlns:a16="http://schemas.microsoft.com/office/drawing/2014/main" id="{DBD2CCDB-2E3E-44A7-B5F6-D2C4F3CCA3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D59E1A-61E3-4541-AA74-0C18360C0FC0}"/>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3367634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07A02-3F75-44C0-A3DF-D7390F4D01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142B8C-D501-4FF0-AFD7-2A84821D3D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3977F4-CBA0-441C-8A6B-F3836490FC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E53916-5D14-4042-B134-3940081FA01C}"/>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6" name="Footer Placeholder 5">
            <a:extLst>
              <a:ext uri="{FF2B5EF4-FFF2-40B4-BE49-F238E27FC236}">
                <a16:creationId xmlns:a16="http://schemas.microsoft.com/office/drawing/2014/main" id="{A731B715-448D-4DBF-82EB-258E8B35EB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E83D62-2417-4493-821D-C54E7480E080}"/>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295320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3CC33-EC20-4EE5-B894-70F3C83957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201193-8396-4FA0-AA20-6F1F676803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7107CA-FA97-41AC-84E0-8D6E18AC00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0DB9E1-9F68-4A2F-9870-98B59D939D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B2F509-F62C-41B6-B4C3-FFA51236BB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0D7FAA-20DB-474D-9B15-2779E8A5F878}"/>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8" name="Footer Placeholder 7">
            <a:extLst>
              <a:ext uri="{FF2B5EF4-FFF2-40B4-BE49-F238E27FC236}">
                <a16:creationId xmlns:a16="http://schemas.microsoft.com/office/drawing/2014/main" id="{75184B31-F440-426D-AD48-190CE94321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0EF905-C73E-432E-B661-DD35DA839D7B}"/>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3460696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E7FA6-E886-4B0E-98D2-33CCD26DF2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3CDF4E-2A4E-47CE-AF4C-EEF8EF8C3001}"/>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4" name="Footer Placeholder 3">
            <a:extLst>
              <a:ext uri="{FF2B5EF4-FFF2-40B4-BE49-F238E27FC236}">
                <a16:creationId xmlns:a16="http://schemas.microsoft.com/office/drawing/2014/main" id="{E2AE481D-F227-4F1A-85AC-7691706B72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8B8834-1C1C-4654-944C-433A2981709F}"/>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2594737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4923B2-D549-4AD8-B85E-7F7DF562736C}"/>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3" name="Footer Placeholder 2">
            <a:extLst>
              <a:ext uri="{FF2B5EF4-FFF2-40B4-BE49-F238E27FC236}">
                <a16:creationId xmlns:a16="http://schemas.microsoft.com/office/drawing/2014/main" id="{F7709E29-73D4-4BEF-BB04-962EA08FC9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807384-3D51-463A-B01C-8AD8C70290CC}"/>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3158355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E1054-D57A-42D8-81C1-A2CF4E8BF7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61828D-9071-4D82-B23C-91A3319885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0549BA-28FC-4E8F-9E31-24484E21C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DA6CA9-6594-4CCC-A8A8-4D6D57243EDA}"/>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6" name="Footer Placeholder 5">
            <a:extLst>
              <a:ext uri="{FF2B5EF4-FFF2-40B4-BE49-F238E27FC236}">
                <a16:creationId xmlns:a16="http://schemas.microsoft.com/office/drawing/2014/main" id="{CB3E06B8-C75A-43F3-AAFB-CFFF1C67FD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EFADE2-A057-4A69-9EAF-9A2C682ABBD8}"/>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4137374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26E18-3A5C-4293-8EB8-4B4E478596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79445F-3199-41AB-8D5E-2E96907F88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E91942-8092-4E91-ACC4-B90173F191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764B0A-1D35-4117-84A5-16CFCFE52A44}"/>
              </a:ext>
            </a:extLst>
          </p:cNvPr>
          <p:cNvSpPr>
            <a:spLocks noGrp="1"/>
          </p:cNvSpPr>
          <p:nvPr>
            <p:ph type="dt" sz="half" idx="10"/>
          </p:nvPr>
        </p:nvSpPr>
        <p:spPr/>
        <p:txBody>
          <a:bodyPr/>
          <a:lstStyle/>
          <a:p>
            <a:fld id="{8E7D4491-16E7-49CD-845A-DB42B18E8E6C}" type="datetimeFigureOut">
              <a:rPr lang="en-US" smtClean="0"/>
              <a:t>6/2/2020</a:t>
            </a:fld>
            <a:endParaRPr lang="en-US"/>
          </a:p>
        </p:txBody>
      </p:sp>
      <p:sp>
        <p:nvSpPr>
          <p:cNvPr id="6" name="Footer Placeholder 5">
            <a:extLst>
              <a:ext uri="{FF2B5EF4-FFF2-40B4-BE49-F238E27FC236}">
                <a16:creationId xmlns:a16="http://schemas.microsoft.com/office/drawing/2014/main" id="{41679D94-EF9D-4BED-AFC2-A68E4C5798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754ACB-0D8E-44E3-90A2-528BF777E9AA}"/>
              </a:ext>
            </a:extLst>
          </p:cNvPr>
          <p:cNvSpPr>
            <a:spLocks noGrp="1"/>
          </p:cNvSpPr>
          <p:nvPr>
            <p:ph type="sldNum" sz="quarter" idx="12"/>
          </p:nvPr>
        </p:nvSpPr>
        <p:spPr/>
        <p:txBody>
          <a:bodyPr/>
          <a:lstStyle/>
          <a:p>
            <a:fld id="{94BCD4EB-CB84-4B12-AD8A-A4BD9620EAFA}" type="slidenum">
              <a:rPr lang="en-US" smtClean="0"/>
              <a:t>‹#›</a:t>
            </a:fld>
            <a:endParaRPr lang="en-US"/>
          </a:p>
        </p:txBody>
      </p:sp>
    </p:spTree>
    <p:extLst>
      <p:ext uri="{BB962C8B-B14F-4D97-AF65-F5344CB8AC3E}">
        <p14:creationId xmlns:p14="http://schemas.microsoft.com/office/powerpoint/2010/main" val="140824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932C0A-BC91-41BA-A86E-B5F3502288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21A123-A8C7-4AB0-8789-14929144E1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8928CF-4E2A-4B0B-BAF7-4C00A4F764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7D4491-16E7-49CD-845A-DB42B18E8E6C}" type="datetimeFigureOut">
              <a:rPr lang="en-US" smtClean="0"/>
              <a:t>6/2/2020</a:t>
            </a:fld>
            <a:endParaRPr lang="en-US"/>
          </a:p>
        </p:txBody>
      </p:sp>
      <p:sp>
        <p:nvSpPr>
          <p:cNvPr id="5" name="Footer Placeholder 4">
            <a:extLst>
              <a:ext uri="{FF2B5EF4-FFF2-40B4-BE49-F238E27FC236}">
                <a16:creationId xmlns:a16="http://schemas.microsoft.com/office/drawing/2014/main" id="{D17AC747-C602-46E6-9EF9-ABC311ED6C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4458924-E6C9-4C17-B88A-A487559E7B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CD4EB-CB84-4B12-AD8A-A4BD9620EAFA}" type="slidenum">
              <a:rPr lang="en-US" smtClean="0"/>
              <a:t>‹#›</a:t>
            </a:fld>
            <a:endParaRPr lang="en-US"/>
          </a:p>
        </p:txBody>
      </p:sp>
    </p:spTree>
    <p:extLst>
      <p:ext uri="{BB962C8B-B14F-4D97-AF65-F5344CB8AC3E}">
        <p14:creationId xmlns:p14="http://schemas.microsoft.com/office/powerpoint/2010/main" val="579070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8AA8BB3-42CD-4104-9950-737C55AB33E0}"/>
              </a:ext>
            </a:extLst>
          </p:cNvPr>
          <p:cNvPicPr/>
          <p:nvPr/>
        </p:nvPicPr>
        <p:blipFill>
          <a:blip r:embed="rId2">
            <a:extLst>
              <a:ext uri="{28A0092B-C50C-407E-A947-70E740481C1C}">
                <a14:useLocalDpi xmlns:a14="http://schemas.microsoft.com/office/drawing/2010/main" val="0"/>
              </a:ext>
            </a:extLst>
          </a:blip>
          <a:stretch>
            <a:fillRect/>
          </a:stretch>
        </p:blipFill>
        <p:spPr>
          <a:xfrm>
            <a:off x="2500410" y="604344"/>
            <a:ext cx="7009350" cy="1783387"/>
          </a:xfrm>
          <a:prstGeom prst="rect">
            <a:avLst/>
          </a:prstGeom>
        </p:spPr>
      </p:pic>
      <p:sp>
        <p:nvSpPr>
          <p:cNvPr id="6" name="TextBox 5">
            <a:extLst>
              <a:ext uri="{FF2B5EF4-FFF2-40B4-BE49-F238E27FC236}">
                <a16:creationId xmlns:a16="http://schemas.microsoft.com/office/drawing/2014/main" id="{2A33B00C-8792-4794-B72F-A751CB3F3CA0}"/>
              </a:ext>
            </a:extLst>
          </p:cNvPr>
          <p:cNvSpPr txBox="1"/>
          <p:nvPr/>
        </p:nvSpPr>
        <p:spPr>
          <a:xfrm>
            <a:off x="3149600" y="2966720"/>
            <a:ext cx="5394960" cy="2862322"/>
          </a:xfrm>
          <a:prstGeom prst="rect">
            <a:avLst/>
          </a:prstGeom>
          <a:noFill/>
        </p:spPr>
        <p:txBody>
          <a:bodyPr wrap="square" rtlCol="0">
            <a:spAutoFit/>
          </a:bodyPr>
          <a:lstStyle/>
          <a:p>
            <a:pPr algn="ctr"/>
            <a:r>
              <a:rPr lang="en-GB" sz="6000" dirty="0">
                <a:solidFill>
                  <a:schemeClr val="tx1">
                    <a:lumMod val="65000"/>
                    <a:lumOff val="35000"/>
                  </a:schemeClr>
                </a:solidFill>
                <a:latin typeface="Arial Rounded MT Bold" panose="020F0704030504030204" pitchFamily="34" charset="0"/>
              </a:rPr>
              <a:t> A Summary of the Process</a:t>
            </a:r>
          </a:p>
        </p:txBody>
      </p:sp>
    </p:spTree>
    <p:extLst>
      <p:ext uri="{BB962C8B-B14F-4D97-AF65-F5344CB8AC3E}">
        <p14:creationId xmlns:p14="http://schemas.microsoft.com/office/powerpoint/2010/main" val="152632469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CB33D-FD5C-4532-A020-B9ADB99ACD5D}"/>
              </a:ext>
            </a:extLst>
          </p:cNvPr>
          <p:cNvSpPr>
            <a:spLocks noGrp="1"/>
          </p:cNvSpPr>
          <p:nvPr>
            <p:ph type="ctrTitle"/>
          </p:nvPr>
        </p:nvSpPr>
        <p:spPr>
          <a:xfrm>
            <a:off x="3251200" y="196850"/>
            <a:ext cx="5245100" cy="354314"/>
          </a:xfrm>
        </p:spPr>
        <p:txBody>
          <a:bodyPr>
            <a:noAutofit/>
          </a:bodyPr>
          <a:lstStyle/>
          <a:p>
            <a:r>
              <a:rPr lang="en-GB" sz="2000" b="1" dirty="0">
                <a:latin typeface="+mn-lt"/>
              </a:rPr>
              <a:t>DIH Flow Chart Processes  ( Slide 1 )</a:t>
            </a:r>
            <a:endParaRPr lang="en-US" sz="2000" b="1" dirty="0">
              <a:latin typeface="+mn-lt"/>
            </a:endParaRPr>
          </a:p>
        </p:txBody>
      </p:sp>
      <p:sp>
        <p:nvSpPr>
          <p:cNvPr id="3" name="Subtitle 2">
            <a:extLst>
              <a:ext uri="{FF2B5EF4-FFF2-40B4-BE49-F238E27FC236}">
                <a16:creationId xmlns:a16="http://schemas.microsoft.com/office/drawing/2014/main" id="{05F523FF-30F6-480E-884B-2F586A4E8540}"/>
              </a:ext>
            </a:extLst>
          </p:cNvPr>
          <p:cNvSpPr>
            <a:spLocks noGrp="1"/>
          </p:cNvSpPr>
          <p:nvPr>
            <p:ph type="subTitle" idx="1"/>
          </p:nvPr>
        </p:nvSpPr>
        <p:spPr>
          <a:xfrm flipH="1">
            <a:off x="11550650" y="7162800"/>
            <a:ext cx="330200" cy="234950"/>
          </a:xfrm>
        </p:spPr>
        <p:txBody>
          <a:bodyPr>
            <a:normAutofit fontScale="47500" lnSpcReduction="20000"/>
          </a:bodyPr>
          <a:lstStyle/>
          <a:p>
            <a:endParaRPr lang="en-US" dirty="0"/>
          </a:p>
        </p:txBody>
      </p:sp>
      <p:sp>
        <p:nvSpPr>
          <p:cNvPr id="4" name="Rectangle 3">
            <a:extLst>
              <a:ext uri="{FF2B5EF4-FFF2-40B4-BE49-F238E27FC236}">
                <a16:creationId xmlns:a16="http://schemas.microsoft.com/office/drawing/2014/main" id="{4D13B8ED-5E1C-495A-98B1-0044D37789F0}"/>
              </a:ext>
            </a:extLst>
          </p:cNvPr>
          <p:cNvSpPr/>
          <p:nvPr/>
        </p:nvSpPr>
        <p:spPr>
          <a:xfrm>
            <a:off x="650386" y="897070"/>
            <a:ext cx="1629002" cy="996037"/>
          </a:xfrm>
          <a:prstGeom prst="rect">
            <a:avLst/>
          </a:prstGeom>
          <a:solidFill>
            <a:schemeClr val="bg2"/>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Sewage Treatment Company (STC) attends site</a:t>
            </a:r>
            <a:endParaRPr lang="en-US" sz="1200" dirty="0">
              <a:solidFill>
                <a:schemeClr val="tx1"/>
              </a:solidFill>
            </a:endParaRPr>
          </a:p>
        </p:txBody>
      </p:sp>
      <p:sp>
        <p:nvSpPr>
          <p:cNvPr id="5" name="Rectangle 4">
            <a:extLst>
              <a:ext uri="{FF2B5EF4-FFF2-40B4-BE49-F238E27FC236}">
                <a16:creationId xmlns:a16="http://schemas.microsoft.com/office/drawing/2014/main" id="{42313930-650F-445A-92B4-D82B87CCA7DE}"/>
              </a:ext>
            </a:extLst>
          </p:cNvPr>
          <p:cNvSpPr/>
          <p:nvPr/>
        </p:nvSpPr>
        <p:spPr>
          <a:xfrm>
            <a:off x="2902699" y="908626"/>
            <a:ext cx="1610331" cy="989815"/>
          </a:xfrm>
          <a:prstGeom prst="rect">
            <a:avLst/>
          </a:prstGeom>
          <a:solidFill>
            <a:schemeClr val="bg2"/>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Discussion between customer and STC who provides next steps and or advice re sewage issue</a:t>
            </a:r>
            <a:endParaRPr lang="en-US" sz="1200" dirty="0">
              <a:solidFill>
                <a:schemeClr val="tx1"/>
              </a:solidFill>
            </a:endParaRPr>
          </a:p>
        </p:txBody>
      </p:sp>
      <p:sp>
        <p:nvSpPr>
          <p:cNvPr id="6" name="Rectangle 5">
            <a:extLst>
              <a:ext uri="{FF2B5EF4-FFF2-40B4-BE49-F238E27FC236}">
                <a16:creationId xmlns:a16="http://schemas.microsoft.com/office/drawing/2014/main" id="{B89747AE-2191-4979-827D-2CA67A356511}"/>
              </a:ext>
            </a:extLst>
          </p:cNvPr>
          <p:cNvSpPr/>
          <p:nvPr/>
        </p:nvSpPr>
        <p:spPr>
          <a:xfrm>
            <a:off x="5163621" y="903292"/>
            <a:ext cx="1635302" cy="989815"/>
          </a:xfrm>
          <a:prstGeom prst="rect">
            <a:avLst/>
          </a:prstGeom>
          <a:solidFill>
            <a:schemeClr val="bg2"/>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STC asks customer if they have building &amp; contents insurance cover in place?</a:t>
            </a:r>
            <a:endParaRPr lang="en-US" sz="1200" dirty="0">
              <a:solidFill>
                <a:schemeClr val="tx1"/>
              </a:solidFill>
            </a:endParaRPr>
          </a:p>
        </p:txBody>
      </p:sp>
      <p:sp>
        <p:nvSpPr>
          <p:cNvPr id="7" name="Rectangle 6">
            <a:extLst>
              <a:ext uri="{FF2B5EF4-FFF2-40B4-BE49-F238E27FC236}">
                <a16:creationId xmlns:a16="http://schemas.microsoft.com/office/drawing/2014/main" id="{8C6DFB66-9C5C-4745-83AD-2C09A804B8D8}"/>
              </a:ext>
            </a:extLst>
          </p:cNvPr>
          <p:cNvSpPr/>
          <p:nvPr/>
        </p:nvSpPr>
        <p:spPr>
          <a:xfrm>
            <a:off x="7415934" y="897070"/>
            <a:ext cx="1610331" cy="1001371"/>
          </a:xfrm>
          <a:prstGeom prst="rect">
            <a:avLst/>
          </a:prstGeom>
          <a:solidFill>
            <a:schemeClr val="bg2"/>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Is customer adequately insured, are they covered?</a:t>
            </a:r>
            <a:endParaRPr lang="en-US" sz="1200" dirty="0">
              <a:solidFill>
                <a:schemeClr val="tx1"/>
              </a:solidFill>
            </a:endParaRPr>
          </a:p>
        </p:txBody>
      </p:sp>
      <p:sp>
        <p:nvSpPr>
          <p:cNvPr id="8" name="Rectangle 7">
            <a:extLst>
              <a:ext uri="{FF2B5EF4-FFF2-40B4-BE49-F238E27FC236}">
                <a16:creationId xmlns:a16="http://schemas.microsoft.com/office/drawing/2014/main" id="{B2353074-329D-482E-8957-CC7CA3C8CCD0}"/>
              </a:ext>
            </a:extLst>
          </p:cNvPr>
          <p:cNvSpPr/>
          <p:nvPr/>
        </p:nvSpPr>
        <p:spPr>
          <a:xfrm>
            <a:off x="7409634" y="2322821"/>
            <a:ext cx="1610331" cy="1191802"/>
          </a:xfrm>
          <a:prstGeom prst="rect">
            <a:avLst/>
          </a:prstGeom>
          <a:solidFill>
            <a:schemeClr val="bg1">
              <a:lumMod val="75000"/>
            </a:schemeClr>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YES </a:t>
            </a:r>
          </a:p>
          <a:p>
            <a:pPr algn="ctr"/>
            <a:r>
              <a:rPr lang="en-GB" sz="1200" dirty="0">
                <a:solidFill>
                  <a:schemeClr val="tx1"/>
                </a:solidFill>
              </a:rPr>
              <a:t>STC recommends contact with DIH to investigates Insurance Policy further</a:t>
            </a:r>
            <a:endParaRPr lang="en-US" sz="1200" dirty="0">
              <a:solidFill>
                <a:schemeClr val="tx1"/>
              </a:solidFill>
            </a:endParaRPr>
          </a:p>
        </p:txBody>
      </p:sp>
      <p:sp>
        <p:nvSpPr>
          <p:cNvPr id="9" name="Rectangle 8">
            <a:extLst>
              <a:ext uri="{FF2B5EF4-FFF2-40B4-BE49-F238E27FC236}">
                <a16:creationId xmlns:a16="http://schemas.microsoft.com/office/drawing/2014/main" id="{C2D94952-3D42-4755-8A58-945E83D03B2F}"/>
              </a:ext>
            </a:extLst>
          </p:cNvPr>
          <p:cNvSpPr/>
          <p:nvPr/>
        </p:nvSpPr>
        <p:spPr>
          <a:xfrm>
            <a:off x="9695528" y="2318637"/>
            <a:ext cx="1620172" cy="1195688"/>
          </a:xfrm>
          <a:prstGeom prst="rect">
            <a:avLst/>
          </a:prstGeom>
          <a:solidFill>
            <a:schemeClr val="tx1">
              <a:lumMod val="50000"/>
              <a:lumOff val="50000"/>
            </a:schemeClr>
          </a:solidFill>
          <a:ln w="3175">
            <a:prstDash val="solid"/>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Customer absorbs the cost of the work needed to resolve septic issue. </a:t>
            </a:r>
          </a:p>
          <a:p>
            <a:pPr algn="ctr"/>
            <a:r>
              <a:rPr lang="en-GB" sz="1400" b="1" u="sng" dirty="0">
                <a:solidFill>
                  <a:schemeClr val="tx1"/>
                </a:solidFill>
              </a:rPr>
              <a:t>NO FURTHER ACTION</a:t>
            </a:r>
            <a:endParaRPr lang="en-US" sz="1400" b="1" u="sng" dirty="0">
              <a:solidFill>
                <a:schemeClr val="tx1"/>
              </a:solidFill>
            </a:endParaRPr>
          </a:p>
        </p:txBody>
      </p:sp>
      <p:sp>
        <p:nvSpPr>
          <p:cNvPr id="10" name="Rectangle 9">
            <a:extLst>
              <a:ext uri="{FF2B5EF4-FFF2-40B4-BE49-F238E27FC236}">
                <a16:creationId xmlns:a16="http://schemas.microsoft.com/office/drawing/2014/main" id="{4A7F5096-B895-4150-A684-74CB25A6F70A}"/>
              </a:ext>
            </a:extLst>
          </p:cNvPr>
          <p:cNvSpPr/>
          <p:nvPr/>
        </p:nvSpPr>
        <p:spPr>
          <a:xfrm>
            <a:off x="9701827" y="908626"/>
            <a:ext cx="1610331" cy="989815"/>
          </a:xfrm>
          <a:prstGeom prst="rect">
            <a:avLst/>
          </a:prstGeom>
          <a:solidFill>
            <a:schemeClr val="tx1">
              <a:lumMod val="50000"/>
              <a:lumOff val="50000"/>
            </a:schemeClr>
          </a:solidFill>
          <a:ln w="3175"/>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a:t>
            </a:r>
            <a:endParaRPr lang="en-US" b="1" dirty="0">
              <a:solidFill>
                <a:schemeClr val="tx1"/>
              </a:solidFill>
            </a:endParaRPr>
          </a:p>
        </p:txBody>
      </p:sp>
      <p:sp>
        <p:nvSpPr>
          <p:cNvPr id="11" name="Rectangle 10">
            <a:extLst>
              <a:ext uri="{FF2B5EF4-FFF2-40B4-BE49-F238E27FC236}">
                <a16:creationId xmlns:a16="http://schemas.microsoft.com/office/drawing/2014/main" id="{71E9D20C-9911-4A71-837C-6380F9B01820}"/>
              </a:ext>
            </a:extLst>
          </p:cNvPr>
          <p:cNvSpPr/>
          <p:nvPr/>
        </p:nvSpPr>
        <p:spPr>
          <a:xfrm>
            <a:off x="5188592" y="2322522"/>
            <a:ext cx="1610331" cy="1181651"/>
          </a:xfrm>
          <a:prstGeom prst="rect">
            <a:avLst/>
          </a:prstGeom>
          <a:solidFill>
            <a:schemeClr val="bg2"/>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Client contacts DIH to assist with Insurance Claim</a:t>
            </a:r>
            <a:r>
              <a:rPr lang="en-US" sz="1200" dirty="0">
                <a:solidFill>
                  <a:schemeClr val="tx1"/>
                </a:solidFill>
              </a:rPr>
              <a:t>.</a:t>
            </a:r>
          </a:p>
          <a:p>
            <a:pPr algn="ctr"/>
            <a:r>
              <a:rPr lang="en-US" sz="1200" dirty="0">
                <a:solidFill>
                  <a:schemeClr val="tx1"/>
                </a:solidFill>
              </a:rPr>
              <a:t>Work Begins on behalf of the client</a:t>
            </a:r>
            <a:endParaRPr lang="en-GB" sz="1200" dirty="0">
              <a:solidFill>
                <a:schemeClr val="tx1"/>
              </a:solidFill>
            </a:endParaRPr>
          </a:p>
        </p:txBody>
      </p:sp>
      <p:cxnSp>
        <p:nvCxnSpPr>
          <p:cNvPr id="18" name="Straight Arrow Connector 17">
            <a:extLst>
              <a:ext uri="{FF2B5EF4-FFF2-40B4-BE49-F238E27FC236}">
                <a16:creationId xmlns:a16="http://schemas.microsoft.com/office/drawing/2014/main" id="{CF77E61D-9A18-4CFB-BED0-F9B7EC7318B1}"/>
              </a:ext>
            </a:extLst>
          </p:cNvPr>
          <p:cNvCxnSpPr>
            <a:cxnSpLocks/>
          </p:cNvCxnSpPr>
          <p:nvPr/>
        </p:nvCxnSpPr>
        <p:spPr>
          <a:xfrm>
            <a:off x="2276238" y="1382876"/>
            <a:ext cx="623311" cy="9101"/>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A96F5D2-0EE8-4E62-8178-0073280E18B8}"/>
              </a:ext>
            </a:extLst>
          </p:cNvPr>
          <p:cNvCxnSpPr>
            <a:cxnSpLocks/>
            <a:stCxn id="5" idx="3"/>
            <a:endCxn id="6" idx="1"/>
          </p:cNvCxnSpPr>
          <p:nvPr/>
        </p:nvCxnSpPr>
        <p:spPr>
          <a:xfrm flipV="1">
            <a:off x="4513030" y="1398200"/>
            <a:ext cx="650591" cy="5334"/>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BE421653-697C-49F6-B968-571540287DCE}"/>
              </a:ext>
            </a:extLst>
          </p:cNvPr>
          <p:cNvCxnSpPr>
            <a:cxnSpLocks/>
            <a:stCxn id="6" idx="3"/>
            <a:endCxn id="7" idx="1"/>
          </p:cNvCxnSpPr>
          <p:nvPr/>
        </p:nvCxnSpPr>
        <p:spPr>
          <a:xfrm flipV="1">
            <a:off x="6798923" y="1397756"/>
            <a:ext cx="617011" cy="444"/>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ADF5621-790A-4D77-8484-A83D98CEDA3C}"/>
              </a:ext>
            </a:extLst>
          </p:cNvPr>
          <p:cNvCxnSpPr>
            <a:cxnSpLocks/>
            <a:stCxn id="7" idx="2"/>
            <a:endCxn id="8" idx="0"/>
          </p:cNvCxnSpPr>
          <p:nvPr/>
        </p:nvCxnSpPr>
        <p:spPr>
          <a:xfrm flipH="1">
            <a:off x="8214800" y="1898441"/>
            <a:ext cx="6300" cy="42438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15E2282-34B7-460C-AF5D-85633D97EB63}"/>
              </a:ext>
            </a:extLst>
          </p:cNvPr>
          <p:cNvCxnSpPr>
            <a:cxnSpLocks/>
            <a:stCxn id="8" idx="1"/>
            <a:endCxn id="11" idx="3"/>
          </p:cNvCxnSpPr>
          <p:nvPr/>
        </p:nvCxnSpPr>
        <p:spPr>
          <a:xfrm flipH="1" flipV="1">
            <a:off x="6798923" y="2913348"/>
            <a:ext cx="610711" cy="5374"/>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779BC3AB-931A-45E1-A872-EFE542D1E2A5}"/>
              </a:ext>
            </a:extLst>
          </p:cNvPr>
          <p:cNvCxnSpPr>
            <a:cxnSpLocks/>
            <a:stCxn id="10" idx="2"/>
            <a:endCxn id="9" idx="0"/>
          </p:cNvCxnSpPr>
          <p:nvPr/>
        </p:nvCxnSpPr>
        <p:spPr>
          <a:xfrm flipH="1">
            <a:off x="10505614" y="1898441"/>
            <a:ext cx="1379" cy="420196"/>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A9286C5D-3E87-4C07-800B-4206C37151A1}"/>
              </a:ext>
            </a:extLst>
          </p:cNvPr>
          <p:cNvCxnSpPr>
            <a:cxnSpLocks/>
            <a:stCxn id="68" idx="3"/>
            <a:endCxn id="69" idx="1"/>
          </p:cNvCxnSpPr>
          <p:nvPr/>
        </p:nvCxnSpPr>
        <p:spPr>
          <a:xfrm>
            <a:off x="4513029" y="4435318"/>
            <a:ext cx="636373"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500F9875-5C30-4C25-A332-5F3A8B7F9680}"/>
              </a:ext>
            </a:extLst>
          </p:cNvPr>
          <p:cNvSpPr/>
          <p:nvPr/>
        </p:nvSpPr>
        <p:spPr>
          <a:xfrm>
            <a:off x="2902698" y="2322821"/>
            <a:ext cx="1610331" cy="1181651"/>
          </a:xfrm>
          <a:prstGeom prst="rect">
            <a:avLst/>
          </a:prstGeom>
          <a:solidFill>
            <a:schemeClr val="bg2"/>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sends info / mandate forms to client for completion &amp; requests estimate of costs from initial STC</a:t>
            </a:r>
            <a:endParaRPr lang="en-US" sz="1200" dirty="0">
              <a:solidFill>
                <a:schemeClr val="tx1"/>
              </a:solidFill>
            </a:endParaRPr>
          </a:p>
        </p:txBody>
      </p:sp>
      <p:sp>
        <p:nvSpPr>
          <p:cNvPr id="46" name="Rectangle 45">
            <a:extLst>
              <a:ext uri="{FF2B5EF4-FFF2-40B4-BE49-F238E27FC236}">
                <a16:creationId xmlns:a16="http://schemas.microsoft.com/office/drawing/2014/main" id="{B85E9C29-DE69-44DF-A408-CA75908246C7}"/>
              </a:ext>
            </a:extLst>
          </p:cNvPr>
          <p:cNvSpPr/>
          <p:nvPr/>
        </p:nvSpPr>
        <p:spPr>
          <a:xfrm>
            <a:off x="643509" y="2318894"/>
            <a:ext cx="1610331" cy="1195729"/>
          </a:xfrm>
          <a:prstGeom prst="rect">
            <a:avLst/>
          </a:prstGeom>
          <a:solidFill>
            <a:schemeClr val="bg2"/>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contacts Insurance company, raises a claim on the client’s behalf and issues a full report of the issue. The Claim Begins</a:t>
            </a:r>
            <a:endParaRPr lang="en-US" sz="1200" dirty="0">
              <a:solidFill>
                <a:schemeClr val="tx1"/>
              </a:solidFill>
            </a:endParaRPr>
          </a:p>
        </p:txBody>
      </p:sp>
      <p:sp>
        <p:nvSpPr>
          <p:cNvPr id="47" name="Rectangle 46">
            <a:extLst>
              <a:ext uri="{FF2B5EF4-FFF2-40B4-BE49-F238E27FC236}">
                <a16:creationId xmlns:a16="http://schemas.microsoft.com/office/drawing/2014/main" id="{3EC982CA-EC12-4EDA-8BA7-40A9F0BBC4F4}"/>
              </a:ext>
            </a:extLst>
          </p:cNvPr>
          <p:cNvSpPr/>
          <p:nvPr/>
        </p:nvSpPr>
        <p:spPr>
          <a:xfrm>
            <a:off x="631023" y="3940410"/>
            <a:ext cx="1635302" cy="989815"/>
          </a:xfrm>
          <a:prstGeom prst="rect">
            <a:avLst/>
          </a:prstGeom>
          <a:solidFill>
            <a:schemeClr val="bg2"/>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Insurance Company agrees to pay for the works required either repairs, or new install</a:t>
            </a:r>
            <a:endParaRPr lang="en-US" sz="1200" dirty="0">
              <a:solidFill>
                <a:schemeClr val="tx1"/>
              </a:solidFill>
            </a:endParaRPr>
          </a:p>
        </p:txBody>
      </p:sp>
      <p:sp>
        <p:nvSpPr>
          <p:cNvPr id="67" name="Rectangle 66">
            <a:extLst>
              <a:ext uri="{FF2B5EF4-FFF2-40B4-BE49-F238E27FC236}">
                <a16:creationId xmlns:a16="http://schemas.microsoft.com/office/drawing/2014/main" id="{2949A4AF-C692-4D3B-885F-93D4D9941D3D}"/>
              </a:ext>
            </a:extLst>
          </p:cNvPr>
          <p:cNvSpPr/>
          <p:nvPr/>
        </p:nvSpPr>
        <p:spPr>
          <a:xfrm>
            <a:off x="665907" y="5475124"/>
            <a:ext cx="1610331" cy="989815"/>
          </a:xfrm>
          <a:prstGeom prst="rect">
            <a:avLst/>
          </a:prstGeom>
          <a:solidFill>
            <a:schemeClr val="tx1">
              <a:lumMod val="50000"/>
              <a:lumOff val="50000"/>
            </a:schemeClr>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a:t>
            </a:r>
            <a:endParaRPr lang="en-US" b="1" dirty="0">
              <a:solidFill>
                <a:schemeClr val="tx1"/>
              </a:solidFill>
            </a:endParaRPr>
          </a:p>
        </p:txBody>
      </p:sp>
      <p:sp>
        <p:nvSpPr>
          <p:cNvPr id="68" name="Rectangle 67">
            <a:extLst>
              <a:ext uri="{FF2B5EF4-FFF2-40B4-BE49-F238E27FC236}">
                <a16:creationId xmlns:a16="http://schemas.microsoft.com/office/drawing/2014/main" id="{7DEC9909-AE6A-4DF6-9A51-E14EE3403BA7}"/>
              </a:ext>
            </a:extLst>
          </p:cNvPr>
          <p:cNvSpPr/>
          <p:nvPr/>
        </p:nvSpPr>
        <p:spPr>
          <a:xfrm>
            <a:off x="2902698" y="3940410"/>
            <a:ext cx="1610331" cy="989815"/>
          </a:xfrm>
          <a:prstGeom prst="rect">
            <a:avLst/>
          </a:prstGeom>
          <a:solidFill>
            <a:schemeClr val="bg1">
              <a:lumMod val="75000"/>
            </a:schemeClr>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YES</a:t>
            </a:r>
            <a:endParaRPr lang="en-US" b="1" dirty="0">
              <a:solidFill>
                <a:schemeClr val="tx1"/>
              </a:solidFill>
            </a:endParaRPr>
          </a:p>
        </p:txBody>
      </p:sp>
      <p:sp>
        <p:nvSpPr>
          <p:cNvPr id="69" name="Rectangle 68">
            <a:extLst>
              <a:ext uri="{FF2B5EF4-FFF2-40B4-BE49-F238E27FC236}">
                <a16:creationId xmlns:a16="http://schemas.microsoft.com/office/drawing/2014/main" id="{61566AAD-37E9-4C0D-A9CD-9ECBB5B1F56D}"/>
              </a:ext>
            </a:extLst>
          </p:cNvPr>
          <p:cNvSpPr/>
          <p:nvPr/>
        </p:nvSpPr>
        <p:spPr>
          <a:xfrm>
            <a:off x="5149402" y="3940410"/>
            <a:ext cx="1610331" cy="989815"/>
          </a:xfrm>
          <a:prstGeom prst="rect">
            <a:avLst/>
          </a:prstGeom>
          <a:solidFill>
            <a:schemeClr val="bg2"/>
          </a:solidFill>
          <a:ln w="3175">
            <a:solidFill>
              <a:schemeClr val="accent1">
                <a:lumMod val="7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instructs installation company/ chosen STC  to start work</a:t>
            </a:r>
            <a:endParaRPr lang="en-US" sz="1200" dirty="0">
              <a:solidFill>
                <a:schemeClr val="tx1"/>
              </a:solidFill>
            </a:endParaRPr>
          </a:p>
        </p:txBody>
      </p:sp>
      <p:cxnSp>
        <p:nvCxnSpPr>
          <p:cNvPr id="89" name="Straight Arrow Connector 88">
            <a:extLst>
              <a:ext uri="{FF2B5EF4-FFF2-40B4-BE49-F238E27FC236}">
                <a16:creationId xmlns:a16="http://schemas.microsoft.com/office/drawing/2014/main" id="{1D78C60A-6F08-48C3-9F9B-BD0D96026B91}"/>
              </a:ext>
            </a:extLst>
          </p:cNvPr>
          <p:cNvCxnSpPr>
            <a:cxnSpLocks/>
            <a:stCxn id="11" idx="1"/>
            <a:endCxn id="45" idx="3"/>
          </p:cNvCxnSpPr>
          <p:nvPr/>
        </p:nvCxnSpPr>
        <p:spPr>
          <a:xfrm flipH="1">
            <a:off x="4513029" y="2913348"/>
            <a:ext cx="675563" cy="299"/>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D016D36C-EE03-4035-931E-D7470B91733E}"/>
              </a:ext>
            </a:extLst>
          </p:cNvPr>
          <p:cNvCxnSpPr>
            <a:cxnSpLocks/>
            <a:stCxn id="45" idx="1"/>
            <a:endCxn id="46" idx="3"/>
          </p:cNvCxnSpPr>
          <p:nvPr/>
        </p:nvCxnSpPr>
        <p:spPr>
          <a:xfrm flipH="1">
            <a:off x="2253840" y="2913647"/>
            <a:ext cx="648858" cy="3112"/>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32340F03-C6B8-4D48-BA15-C3578065B11E}"/>
              </a:ext>
            </a:extLst>
          </p:cNvPr>
          <p:cNvCxnSpPr>
            <a:cxnSpLocks/>
            <a:stCxn id="46" idx="2"/>
            <a:endCxn id="47" idx="0"/>
          </p:cNvCxnSpPr>
          <p:nvPr/>
        </p:nvCxnSpPr>
        <p:spPr>
          <a:xfrm flipH="1">
            <a:off x="1448674" y="3514623"/>
            <a:ext cx="1" cy="425787"/>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CFB80D9F-A575-429E-B7B3-E2F64D6C6890}"/>
              </a:ext>
            </a:extLst>
          </p:cNvPr>
          <p:cNvCxnSpPr>
            <a:cxnSpLocks/>
            <a:stCxn id="47" idx="2"/>
          </p:cNvCxnSpPr>
          <p:nvPr/>
        </p:nvCxnSpPr>
        <p:spPr>
          <a:xfrm>
            <a:off x="1448674" y="4930225"/>
            <a:ext cx="0" cy="544899"/>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61DF9AE3-7182-48AF-9A08-05C2435DC889}"/>
              </a:ext>
            </a:extLst>
          </p:cNvPr>
          <p:cNvCxnSpPr>
            <a:cxnSpLocks/>
            <a:stCxn id="47" idx="3"/>
            <a:endCxn id="68" idx="1"/>
          </p:cNvCxnSpPr>
          <p:nvPr/>
        </p:nvCxnSpPr>
        <p:spPr>
          <a:xfrm>
            <a:off x="2266325" y="4435318"/>
            <a:ext cx="636373"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FE859BCB-91EA-4BAE-921C-3401C082EDCD}"/>
              </a:ext>
            </a:extLst>
          </p:cNvPr>
          <p:cNvCxnSpPr>
            <a:cxnSpLocks/>
            <a:stCxn id="7" idx="3"/>
            <a:endCxn id="10" idx="1"/>
          </p:cNvCxnSpPr>
          <p:nvPr/>
        </p:nvCxnSpPr>
        <p:spPr>
          <a:xfrm>
            <a:off x="9026265" y="1397756"/>
            <a:ext cx="675562" cy="5778"/>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3" name="Rectangle 122">
            <a:extLst>
              <a:ext uri="{FF2B5EF4-FFF2-40B4-BE49-F238E27FC236}">
                <a16:creationId xmlns:a16="http://schemas.microsoft.com/office/drawing/2014/main" id="{13A50B76-5D23-4309-AD32-DF0A0D547DB5}"/>
              </a:ext>
            </a:extLst>
          </p:cNvPr>
          <p:cNvSpPr/>
          <p:nvPr/>
        </p:nvSpPr>
        <p:spPr>
          <a:xfrm>
            <a:off x="7409634" y="3940410"/>
            <a:ext cx="3902524" cy="989815"/>
          </a:xfrm>
          <a:prstGeom prst="rect">
            <a:avLst/>
          </a:prstGeom>
          <a:solidFill>
            <a:schemeClr val="bg2"/>
          </a:solidFill>
          <a:scene3d>
            <a:camera prst="orthographicFront"/>
            <a:lightRig rig="threePt" dir="t"/>
          </a:scene3d>
          <a:sp3d>
            <a:bevelT w="114300" prst="artDeco"/>
          </a:sp3d>
        </p:spPr>
        <p:style>
          <a:lnRef idx="2">
            <a:schemeClr val="accent6"/>
          </a:lnRef>
          <a:fillRef idx="1">
            <a:schemeClr val="lt1"/>
          </a:fillRef>
          <a:effectRef idx="0">
            <a:schemeClr val="accent6"/>
          </a:effectRef>
          <a:fontRef idx="minor">
            <a:schemeClr val="dk1"/>
          </a:fontRef>
        </p:style>
        <p:txBody>
          <a:bodyPr rtlCol="0" anchor="ctr"/>
          <a:lstStyle/>
          <a:p>
            <a:pPr algn="ctr"/>
            <a:r>
              <a:rPr lang="en-GB" sz="1200" dirty="0"/>
              <a:t>DIH liaises between parties (insurance company, client and chosen STC to arrange the work required and keep the parties updated until the work is complete and invoices has been raised and paid</a:t>
            </a:r>
          </a:p>
        </p:txBody>
      </p:sp>
      <p:cxnSp>
        <p:nvCxnSpPr>
          <p:cNvPr id="125" name="Straight Arrow Connector 124">
            <a:extLst>
              <a:ext uri="{FF2B5EF4-FFF2-40B4-BE49-F238E27FC236}">
                <a16:creationId xmlns:a16="http://schemas.microsoft.com/office/drawing/2014/main" id="{0C20C05C-7C93-4B2B-A4D9-DB6114A841C5}"/>
              </a:ext>
            </a:extLst>
          </p:cNvPr>
          <p:cNvCxnSpPr>
            <a:stCxn id="69" idx="3"/>
            <a:endCxn id="123" idx="1"/>
          </p:cNvCxnSpPr>
          <p:nvPr/>
        </p:nvCxnSpPr>
        <p:spPr>
          <a:xfrm>
            <a:off x="6759733" y="4435318"/>
            <a:ext cx="649901"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7" name="Rectangle 126">
            <a:extLst>
              <a:ext uri="{FF2B5EF4-FFF2-40B4-BE49-F238E27FC236}">
                <a16:creationId xmlns:a16="http://schemas.microsoft.com/office/drawing/2014/main" id="{BD97F019-FB4B-4023-8D1E-845577719D91}"/>
              </a:ext>
            </a:extLst>
          </p:cNvPr>
          <p:cNvSpPr/>
          <p:nvPr/>
        </p:nvSpPr>
        <p:spPr>
          <a:xfrm>
            <a:off x="8496300" y="5356012"/>
            <a:ext cx="1610314" cy="989815"/>
          </a:xfrm>
          <a:prstGeom prst="rect">
            <a:avLst/>
          </a:prstGeom>
          <a:solidFill>
            <a:schemeClr val="bg2"/>
          </a:solidFill>
          <a:scene3d>
            <a:camera prst="orthographicFront"/>
            <a:lightRig rig="threePt" dir="t"/>
          </a:scene3d>
          <a:sp3d>
            <a:bevelT w="114300" prst="artDeco"/>
          </a:sp3d>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u="sng" dirty="0"/>
              <a:t>CLAIM ENDS</a:t>
            </a:r>
          </a:p>
        </p:txBody>
      </p:sp>
      <p:cxnSp>
        <p:nvCxnSpPr>
          <p:cNvPr id="138" name="Straight Arrow Connector 137">
            <a:extLst>
              <a:ext uri="{FF2B5EF4-FFF2-40B4-BE49-F238E27FC236}">
                <a16:creationId xmlns:a16="http://schemas.microsoft.com/office/drawing/2014/main" id="{26298444-D3E1-4A2A-B5A0-EFAE012CBD8B}"/>
              </a:ext>
            </a:extLst>
          </p:cNvPr>
          <p:cNvCxnSpPr>
            <a:stCxn id="123" idx="2"/>
          </p:cNvCxnSpPr>
          <p:nvPr/>
        </p:nvCxnSpPr>
        <p:spPr>
          <a:xfrm>
            <a:off x="9360896" y="4930225"/>
            <a:ext cx="2179" cy="425787"/>
          </a:xfrm>
          <a:prstGeom prst="straightConnector1">
            <a:avLst/>
          </a:prstGeom>
          <a:ln w="381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Connector: Elbow 139">
            <a:extLst>
              <a:ext uri="{FF2B5EF4-FFF2-40B4-BE49-F238E27FC236}">
                <a16:creationId xmlns:a16="http://schemas.microsoft.com/office/drawing/2014/main" id="{A4D94F0F-D477-4D63-BA75-E2C81CF8B8F3}"/>
              </a:ext>
            </a:extLst>
          </p:cNvPr>
          <p:cNvCxnSpPr>
            <a:cxnSpLocks/>
            <a:stCxn id="123" idx="3"/>
          </p:cNvCxnSpPr>
          <p:nvPr/>
        </p:nvCxnSpPr>
        <p:spPr>
          <a:xfrm>
            <a:off x="11312158" y="4435318"/>
            <a:ext cx="403592" cy="2184557"/>
          </a:xfrm>
          <a:prstGeom prst="bentConnector2">
            <a:avLst/>
          </a:prstGeom>
          <a:ln w="19050">
            <a:solidFill>
              <a:schemeClr val="bg1">
                <a:lumMod val="5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8387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CB33D-FD5C-4532-A020-B9ADB99ACD5D}"/>
              </a:ext>
            </a:extLst>
          </p:cNvPr>
          <p:cNvSpPr>
            <a:spLocks noGrp="1"/>
          </p:cNvSpPr>
          <p:nvPr>
            <p:ph type="ctrTitle"/>
          </p:nvPr>
        </p:nvSpPr>
        <p:spPr>
          <a:xfrm>
            <a:off x="3251200" y="196850"/>
            <a:ext cx="5245100" cy="354314"/>
          </a:xfrm>
        </p:spPr>
        <p:txBody>
          <a:bodyPr>
            <a:noAutofit/>
          </a:bodyPr>
          <a:lstStyle/>
          <a:p>
            <a:r>
              <a:rPr lang="en-GB" sz="2000" b="1" dirty="0">
                <a:latin typeface="+mn-lt"/>
              </a:rPr>
              <a:t>DIH Flow Chart Processes  (Slide 2 )</a:t>
            </a:r>
            <a:endParaRPr lang="en-US" sz="2000" b="1" dirty="0">
              <a:latin typeface="+mn-lt"/>
            </a:endParaRPr>
          </a:p>
        </p:txBody>
      </p:sp>
      <p:sp>
        <p:nvSpPr>
          <p:cNvPr id="3" name="Subtitle 2">
            <a:extLst>
              <a:ext uri="{FF2B5EF4-FFF2-40B4-BE49-F238E27FC236}">
                <a16:creationId xmlns:a16="http://schemas.microsoft.com/office/drawing/2014/main" id="{05F523FF-30F6-480E-884B-2F586A4E8540}"/>
              </a:ext>
            </a:extLst>
          </p:cNvPr>
          <p:cNvSpPr>
            <a:spLocks noGrp="1"/>
          </p:cNvSpPr>
          <p:nvPr>
            <p:ph type="subTitle" idx="1"/>
          </p:nvPr>
        </p:nvSpPr>
        <p:spPr>
          <a:xfrm flipH="1">
            <a:off x="11550650" y="7162800"/>
            <a:ext cx="330200" cy="234950"/>
          </a:xfrm>
        </p:spPr>
        <p:txBody>
          <a:bodyPr>
            <a:normAutofit fontScale="47500" lnSpcReduction="20000"/>
          </a:bodyPr>
          <a:lstStyle/>
          <a:p>
            <a:endParaRPr lang="en-US" dirty="0"/>
          </a:p>
        </p:txBody>
      </p:sp>
      <p:sp>
        <p:nvSpPr>
          <p:cNvPr id="68" name="Rectangle 67">
            <a:extLst>
              <a:ext uri="{FF2B5EF4-FFF2-40B4-BE49-F238E27FC236}">
                <a16:creationId xmlns:a16="http://schemas.microsoft.com/office/drawing/2014/main" id="{2CAA8910-2B36-4FA4-9F48-757F4B143A9A}"/>
              </a:ext>
            </a:extLst>
          </p:cNvPr>
          <p:cNvSpPr/>
          <p:nvPr/>
        </p:nvSpPr>
        <p:spPr>
          <a:xfrm>
            <a:off x="9314909" y="5483870"/>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Insurance pays client. DIH requests payment on behalf of Installation Company</a:t>
            </a:r>
            <a:endParaRPr lang="en-US" sz="1200" dirty="0">
              <a:solidFill>
                <a:schemeClr val="tx1"/>
              </a:solidFill>
            </a:endParaRPr>
          </a:p>
        </p:txBody>
      </p:sp>
      <p:sp>
        <p:nvSpPr>
          <p:cNvPr id="69" name="Rectangle 68">
            <a:extLst>
              <a:ext uri="{FF2B5EF4-FFF2-40B4-BE49-F238E27FC236}">
                <a16:creationId xmlns:a16="http://schemas.microsoft.com/office/drawing/2014/main" id="{4F752828-D1F6-4978-8491-58F9DDABF915}"/>
              </a:ext>
            </a:extLst>
          </p:cNvPr>
          <p:cNvSpPr/>
          <p:nvPr/>
        </p:nvSpPr>
        <p:spPr>
          <a:xfrm>
            <a:off x="9324297" y="4040551"/>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liaises with all parties until work is completed</a:t>
            </a:r>
            <a:endParaRPr lang="en-US" sz="1200" dirty="0">
              <a:solidFill>
                <a:schemeClr val="tx1"/>
              </a:solidFill>
            </a:endParaRPr>
          </a:p>
        </p:txBody>
      </p:sp>
      <p:sp>
        <p:nvSpPr>
          <p:cNvPr id="99" name="Rectangle 98">
            <a:extLst>
              <a:ext uri="{FF2B5EF4-FFF2-40B4-BE49-F238E27FC236}">
                <a16:creationId xmlns:a16="http://schemas.microsoft.com/office/drawing/2014/main" id="{84BA4464-D747-41BD-99CB-6C45C4E3A4B2}"/>
              </a:ext>
            </a:extLst>
          </p:cNvPr>
          <p:cNvSpPr/>
          <p:nvPr/>
        </p:nvSpPr>
        <p:spPr>
          <a:xfrm>
            <a:off x="7117527" y="4065185"/>
            <a:ext cx="1635302" cy="1516933"/>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starts formal process &amp; sends further summary &amp; notice of complaint, allowing 8 weeks (max.) for Insurance Company’s final response</a:t>
            </a:r>
            <a:endParaRPr lang="en-US" sz="1200" dirty="0">
              <a:solidFill>
                <a:schemeClr val="tx1"/>
              </a:solidFill>
            </a:endParaRPr>
          </a:p>
        </p:txBody>
      </p:sp>
      <p:cxnSp>
        <p:nvCxnSpPr>
          <p:cNvPr id="120" name="Straight Arrow Connector 119">
            <a:extLst>
              <a:ext uri="{FF2B5EF4-FFF2-40B4-BE49-F238E27FC236}">
                <a16:creationId xmlns:a16="http://schemas.microsoft.com/office/drawing/2014/main" id="{9E0FD9AF-7695-4D64-88A4-8244E0C70FE4}"/>
              </a:ext>
            </a:extLst>
          </p:cNvPr>
          <p:cNvCxnSpPr>
            <a:cxnSpLocks/>
          </p:cNvCxnSpPr>
          <p:nvPr/>
        </p:nvCxnSpPr>
        <p:spPr>
          <a:xfrm flipH="1">
            <a:off x="2142434" y="4786855"/>
            <a:ext cx="549298" cy="0"/>
          </a:xfrm>
          <a:prstGeom prst="straightConnector1">
            <a:avLst/>
          </a:prstGeom>
          <a:ln w="3810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E0224610-4DFD-4354-B88E-E7536BF09FA6}"/>
              </a:ext>
            </a:extLst>
          </p:cNvPr>
          <p:cNvCxnSpPr>
            <a:cxnSpLocks/>
          </p:cNvCxnSpPr>
          <p:nvPr/>
        </p:nvCxnSpPr>
        <p:spPr>
          <a:xfrm>
            <a:off x="1219679" y="5219269"/>
            <a:ext cx="2946" cy="1095490"/>
          </a:xfrm>
          <a:prstGeom prst="straightConnector1">
            <a:avLst/>
          </a:prstGeom>
          <a:ln w="19050">
            <a:solidFill>
              <a:schemeClr val="tx1">
                <a:lumMod val="50000"/>
                <a:lumOff val="5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38333ABB-9A55-425A-A3C9-8FF2BA55935F}"/>
              </a:ext>
            </a:extLst>
          </p:cNvPr>
          <p:cNvCxnSpPr>
            <a:cxnSpLocks/>
            <a:stCxn id="75" idx="2"/>
          </p:cNvCxnSpPr>
          <p:nvPr/>
        </p:nvCxnSpPr>
        <p:spPr>
          <a:xfrm>
            <a:off x="10129463" y="2146616"/>
            <a:ext cx="0" cy="430416"/>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ED5B891E-13E1-43A4-A44B-10BAE12E7B90}"/>
              </a:ext>
            </a:extLst>
          </p:cNvPr>
          <p:cNvCxnSpPr>
            <a:cxnSpLocks/>
            <a:endCxn id="71" idx="1"/>
          </p:cNvCxnSpPr>
          <p:nvPr/>
        </p:nvCxnSpPr>
        <p:spPr>
          <a:xfrm>
            <a:off x="2142434" y="1612379"/>
            <a:ext cx="591654"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167A3D5-2A5F-4042-93E3-747D4E8C64A6}"/>
              </a:ext>
            </a:extLst>
          </p:cNvPr>
          <p:cNvCxnSpPr>
            <a:cxnSpLocks/>
          </p:cNvCxnSpPr>
          <p:nvPr/>
        </p:nvCxnSpPr>
        <p:spPr>
          <a:xfrm flipV="1">
            <a:off x="6546059" y="2116606"/>
            <a:ext cx="557143" cy="482524"/>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631BE38B-A67A-457C-A00B-7D842E7B048B}"/>
              </a:ext>
            </a:extLst>
          </p:cNvPr>
          <p:cNvSpPr/>
          <p:nvPr/>
        </p:nvSpPr>
        <p:spPr>
          <a:xfrm>
            <a:off x="2734088" y="1107325"/>
            <a:ext cx="1610331" cy="1010107"/>
          </a:xfrm>
          <a:prstGeom prst="rect">
            <a:avLst/>
          </a:prstGeom>
          <a:solidFill>
            <a:schemeClr val="bg2"/>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Claim is repudiated</a:t>
            </a:r>
            <a:endParaRPr lang="en-US" sz="1200" dirty="0">
              <a:solidFill>
                <a:schemeClr val="tx1"/>
              </a:solidFill>
            </a:endParaRPr>
          </a:p>
        </p:txBody>
      </p:sp>
      <p:sp>
        <p:nvSpPr>
          <p:cNvPr id="72" name="Rectangle 71">
            <a:extLst>
              <a:ext uri="{FF2B5EF4-FFF2-40B4-BE49-F238E27FC236}">
                <a16:creationId xmlns:a16="http://schemas.microsoft.com/office/drawing/2014/main" id="{CD710367-3392-4BF0-9556-F43E02CB4A3A}"/>
              </a:ext>
            </a:extLst>
          </p:cNvPr>
          <p:cNvSpPr/>
          <p:nvPr/>
        </p:nvSpPr>
        <p:spPr>
          <a:xfrm>
            <a:off x="4918645" y="1107325"/>
            <a:ext cx="1610331" cy="1010107"/>
          </a:xfrm>
          <a:prstGeom prst="rect">
            <a:avLst/>
          </a:prstGeom>
          <a:solidFill>
            <a:schemeClr val="bg2"/>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begins summary reporting process with Insurance Company on behalf of Client</a:t>
            </a:r>
            <a:endParaRPr lang="en-US" sz="1200" dirty="0">
              <a:solidFill>
                <a:schemeClr val="tx1"/>
              </a:solidFill>
            </a:endParaRPr>
          </a:p>
        </p:txBody>
      </p:sp>
      <p:sp>
        <p:nvSpPr>
          <p:cNvPr id="73" name="Rectangle 72">
            <a:extLst>
              <a:ext uri="{FF2B5EF4-FFF2-40B4-BE49-F238E27FC236}">
                <a16:creationId xmlns:a16="http://schemas.microsoft.com/office/drawing/2014/main" id="{CF2BCC2A-79B4-45EB-9B55-2EC2840047DF}"/>
              </a:ext>
            </a:extLst>
          </p:cNvPr>
          <p:cNvSpPr/>
          <p:nvPr/>
        </p:nvSpPr>
        <p:spPr>
          <a:xfrm>
            <a:off x="7112397" y="1123447"/>
            <a:ext cx="1635302" cy="1010107"/>
          </a:xfrm>
          <a:prstGeom prst="rect">
            <a:avLst/>
          </a:prstGeom>
          <a:solidFill>
            <a:schemeClr val="bg2"/>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Insurance Company accepts liability</a:t>
            </a:r>
            <a:endParaRPr lang="en-US" sz="1200" dirty="0">
              <a:solidFill>
                <a:schemeClr val="tx1"/>
              </a:solidFill>
            </a:endParaRPr>
          </a:p>
        </p:txBody>
      </p:sp>
      <p:sp>
        <p:nvSpPr>
          <p:cNvPr id="74" name="Rectangle 73">
            <a:extLst>
              <a:ext uri="{FF2B5EF4-FFF2-40B4-BE49-F238E27FC236}">
                <a16:creationId xmlns:a16="http://schemas.microsoft.com/office/drawing/2014/main" id="{27EF98BD-EEBC-477E-9E35-05F54F1F6216}"/>
              </a:ext>
            </a:extLst>
          </p:cNvPr>
          <p:cNvSpPr/>
          <p:nvPr/>
        </p:nvSpPr>
        <p:spPr>
          <a:xfrm>
            <a:off x="552167" y="1098740"/>
            <a:ext cx="1610331" cy="1010105"/>
          </a:xfrm>
          <a:prstGeom prst="rect">
            <a:avLst/>
          </a:prstGeom>
          <a:solidFill>
            <a:schemeClr val="tx1">
              <a:lumMod val="50000"/>
              <a:lumOff val="50000"/>
            </a:schemeClr>
          </a:solidFill>
          <a:ln>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a:t>
            </a:r>
          </a:p>
          <a:p>
            <a:pPr algn="ctr"/>
            <a:r>
              <a:rPr lang="en-GB" sz="1200" dirty="0">
                <a:solidFill>
                  <a:schemeClr val="tx1"/>
                </a:solidFill>
              </a:rPr>
              <a:t>(FROM SLIDE ABOVE)</a:t>
            </a:r>
            <a:endParaRPr lang="en-US" sz="1200" dirty="0">
              <a:solidFill>
                <a:schemeClr val="tx1"/>
              </a:solidFill>
            </a:endParaRPr>
          </a:p>
        </p:txBody>
      </p:sp>
      <p:sp>
        <p:nvSpPr>
          <p:cNvPr id="75" name="Rectangle 74">
            <a:extLst>
              <a:ext uri="{FF2B5EF4-FFF2-40B4-BE49-F238E27FC236}">
                <a16:creationId xmlns:a16="http://schemas.microsoft.com/office/drawing/2014/main" id="{EF083D06-D218-4435-8EEA-648FE8530625}"/>
              </a:ext>
            </a:extLst>
          </p:cNvPr>
          <p:cNvSpPr/>
          <p:nvPr/>
        </p:nvSpPr>
        <p:spPr>
          <a:xfrm>
            <a:off x="9324297" y="1131227"/>
            <a:ext cx="1610331" cy="1015389"/>
          </a:xfrm>
          <a:prstGeom prst="rect">
            <a:avLst/>
          </a:prstGeom>
          <a:solidFill>
            <a:schemeClr val="bg1">
              <a:lumMod val="75000"/>
            </a:schemeClr>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YES</a:t>
            </a:r>
            <a:endParaRPr lang="en-US" b="1" dirty="0">
              <a:solidFill>
                <a:schemeClr val="tx1"/>
              </a:solidFill>
            </a:endParaRPr>
          </a:p>
        </p:txBody>
      </p:sp>
      <p:sp>
        <p:nvSpPr>
          <p:cNvPr id="76" name="Rectangle 75">
            <a:extLst>
              <a:ext uri="{FF2B5EF4-FFF2-40B4-BE49-F238E27FC236}">
                <a16:creationId xmlns:a16="http://schemas.microsoft.com/office/drawing/2014/main" id="{CD3A556E-C220-4FB5-9F48-2332D4FB852B}"/>
              </a:ext>
            </a:extLst>
          </p:cNvPr>
          <p:cNvSpPr/>
          <p:nvPr/>
        </p:nvSpPr>
        <p:spPr>
          <a:xfrm>
            <a:off x="9324297" y="2597232"/>
            <a:ext cx="1610331" cy="989815"/>
          </a:xfrm>
          <a:prstGeom prst="rect">
            <a:avLst/>
          </a:prstGeom>
          <a:solidFill>
            <a:schemeClr val="bg2"/>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contacts STC/ Client for repair installation date</a:t>
            </a:r>
            <a:endParaRPr lang="en-US" sz="1200" dirty="0">
              <a:solidFill>
                <a:schemeClr val="tx1"/>
              </a:solidFill>
            </a:endParaRPr>
          </a:p>
        </p:txBody>
      </p:sp>
      <p:sp>
        <p:nvSpPr>
          <p:cNvPr id="77" name="Rectangle 76">
            <a:extLst>
              <a:ext uri="{FF2B5EF4-FFF2-40B4-BE49-F238E27FC236}">
                <a16:creationId xmlns:a16="http://schemas.microsoft.com/office/drawing/2014/main" id="{BDD3DE0C-91BC-4437-8C86-7EB3F00DD9C0}"/>
              </a:ext>
            </a:extLst>
          </p:cNvPr>
          <p:cNvSpPr/>
          <p:nvPr/>
        </p:nvSpPr>
        <p:spPr>
          <a:xfrm>
            <a:off x="4924483" y="4229453"/>
            <a:ext cx="1610331" cy="989815"/>
          </a:xfrm>
          <a:prstGeom prst="rect">
            <a:avLst/>
          </a:prstGeom>
          <a:solidFill>
            <a:schemeClr val="bg2"/>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Insurance company still repudiates claim of costs. DIH awaits Insurance Final Decision Letter</a:t>
            </a:r>
            <a:endParaRPr lang="en-US" sz="1200" dirty="0">
              <a:solidFill>
                <a:schemeClr val="tx1"/>
              </a:solidFill>
            </a:endParaRPr>
          </a:p>
        </p:txBody>
      </p:sp>
      <p:sp>
        <p:nvSpPr>
          <p:cNvPr id="78" name="Rectangle 77">
            <a:extLst>
              <a:ext uri="{FF2B5EF4-FFF2-40B4-BE49-F238E27FC236}">
                <a16:creationId xmlns:a16="http://schemas.microsoft.com/office/drawing/2014/main" id="{900B97C7-0AD8-49A5-92A2-1F21A8B1E8A0}"/>
              </a:ext>
            </a:extLst>
          </p:cNvPr>
          <p:cNvSpPr/>
          <p:nvPr/>
        </p:nvSpPr>
        <p:spPr>
          <a:xfrm>
            <a:off x="7173423" y="2557335"/>
            <a:ext cx="1610331" cy="989815"/>
          </a:xfrm>
          <a:prstGeom prst="rect">
            <a:avLst/>
          </a:prstGeom>
          <a:solidFill>
            <a:schemeClr val="tx1">
              <a:lumMod val="50000"/>
              <a:lumOff val="50000"/>
            </a:schemeClr>
          </a:solidFill>
          <a:ln>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a:t>
            </a:r>
            <a:endParaRPr lang="en-US" b="1" dirty="0">
              <a:solidFill>
                <a:schemeClr val="tx1"/>
              </a:solidFill>
            </a:endParaRPr>
          </a:p>
        </p:txBody>
      </p:sp>
      <p:sp>
        <p:nvSpPr>
          <p:cNvPr id="79" name="Rectangle 78">
            <a:extLst>
              <a:ext uri="{FF2B5EF4-FFF2-40B4-BE49-F238E27FC236}">
                <a16:creationId xmlns:a16="http://schemas.microsoft.com/office/drawing/2014/main" id="{8F0C3987-784E-4226-B8BD-C11431A2B175}"/>
              </a:ext>
            </a:extLst>
          </p:cNvPr>
          <p:cNvSpPr/>
          <p:nvPr/>
        </p:nvSpPr>
        <p:spPr>
          <a:xfrm>
            <a:off x="506499" y="4229454"/>
            <a:ext cx="1610331" cy="989815"/>
          </a:xfrm>
          <a:prstGeom prst="rect">
            <a:avLst/>
          </a:prstGeom>
          <a:solidFill>
            <a:schemeClr val="bg2"/>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starts FOS process on behalf of the Client (with permission). DIH awaits decision and keeps parties updated</a:t>
            </a:r>
            <a:endParaRPr lang="en-US" sz="1200" dirty="0">
              <a:solidFill>
                <a:schemeClr val="tx1"/>
              </a:solidFill>
            </a:endParaRPr>
          </a:p>
        </p:txBody>
      </p:sp>
      <p:sp>
        <p:nvSpPr>
          <p:cNvPr id="80" name="Rectangle 79">
            <a:extLst>
              <a:ext uri="{FF2B5EF4-FFF2-40B4-BE49-F238E27FC236}">
                <a16:creationId xmlns:a16="http://schemas.microsoft.com/office/drawing/2014/main" id="{B8D8352D-E3F0-40AF-9CA6-CF5280831DEA}"/>
              </a:ext>
            </a:extLst>
          </p:cNvPr>
          <p:cNvSpPr/>
          <p:nvPr/>
        </p:nvSpPr>
        <p:spPr>
          <a:xfrm>
            <a:off x="4924482" y="2562990"/>
            <a:ext cx="1610331" cy="989815"/>
          </a:xfrm>
          <a:prstGeom prst="rect">
            <a:avLst/>
          </a:prstGeom>
          <a:solidFill>
            <a:schemeClr val="tx1">
              <a:lumMod val="50000"/>
              <a:lumOff val="50000"/>
            </a:schemeClr>
          </a:solidFill>
          <a:ln>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NO</a:t>
            </a:r>
            <a:endParaRPr lang="en-US" b="1" dirty="0">
              <a:solidFill>
                <a:schemeClr val="tx1"/>
              </a:solidFill>
            </a:endParaRPr>
          </a:p>
        </p:txBody>
      </p:sp>
      <p:sp>
        <p:nvSpPr>
          <p:cNvPr id="81" name="Rectangle 80">
            <a:extLst>
              <a:ext uri="{FF2B5EF4-FFF2-40B4-BE49-F238E27FC236}">
                <a16:creationId xmlns:a16="http://schemas.microsoft.com/office/drawing/2014/main" id="{2A95BF83-9BF9-4BFF-A3BA-33C5097F4846}"/>
              </a:ext>
            </a:extLst>
          </p:cNvPr>
          <p:cNvSpPr/>
          <p:nvPr/>
        </p:nvSpPr>
        <p:spPr>
          <a:xfrm>
            <a:off x="2728249" y="4224180"/>
            <a:ext cx="1610331" cy="989815"/>
          </a:xfrm>
          <a:prstGeom prst="rect">
            <a:avLst/>
          </a:prstGeom>
          <a:solidFill>
            <a:schemeClr val="bg1">
              <a:lumMod val="75000"/>
            </a:schemeClr>
          </a:solidFill>
          <a:ln w="38100">
            <a:solidFill>
              <a:schemeClr val="bg2"/>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YES</a:t>
            </a:r>
            <a:endParaRPr lang="en-US" b="1" dirty="0">
              <a:solidFill>
                <a:schemeClr val="tx1"/>
              </a:solidFill>
            </a:endParaRPr>
          </a:p>
        </p:txBody>
      </p:sp>
      <p:cxnSp>
        <p:nvCxnSpPr>
          <p:cNvPr id="98" name="Straight Arrow Connector 97">
            <a:extLst>
              <a:ext uri="{FF2B5EF4-FFF2-40B4-BE49-F238E27FC236}">
                <a16:creationId xmlns:a16="http://schemas.microsoft.com/office/drawing/2014/main" id="{4973765F-E8E5-4984-AD57-9B81A90C9B14}"/>
              </a:ext>
            </a:extLst>
          </p:cNvPr>
          <p:cNvCxnSpPr>
            <a:cxnSpLocks/>
            <a:endCxn id="69" idx="0"/>
          </p:cNvCxnSpPr>
          <p:nvPr/>
        </p:nvCxnSpPr>
        <p:spPr>
          <a:xfrm>
            <a:off x="10120077" y="3607247"/>
            <a:ext cx="9386" cy="433304"/>
          </a:xfrm>
          <a:prstGeom prst="straightConnector1">
            <a:avLst/>
          </a:prstGeom>
          <a:ln w="3810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2189A59E-A20B-49AE-83CE-4C83948066DA}"/>
              </a:ext>
            </a:extLst>
          </p:cNvPr>
          <p:cNvCxnSpPr>
            <a:cxnSpLocks/>
            <a:endCxn id="68" idx="0"/>
          </p:cNvCxnSpPr>
          <p:nvPr/>
        </p:nvCxnSpPr>
        <p:spPr>
          <a:xfrm>
            <a:off x="10120074" y="5030366"/>
            <a:ext cx="1" cy="453504"/>
          </a:xfrm>
          <a:prstGeom prst="straightConnector1">
            <a:avLst/>
          </a:prstGeom>
          <a:ln w="3810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73DCA173-B4BB-4CBB-9275-289A46D61337}"/>
              </a:ext>
            </a:extLst>
          </p:cNvPr>
          <p:cNvCxnSpPr>
            <a:cxnSpLocks/>
          </p:cNvCxnSpPr>
          <p:nvPr/>
        </p:nvCxnSpPr>
        <p:spPr>
          <a:xfrm>
            <a:off x="7907714" y="3402999"/>
            <a:ext cx="0" cy="662190"/>
          </a:xfrm>
          <a:prstGeom prst="straightConnector1">
            <a:avLst/>
          </a:prstGeom>
          <a:ln w="3810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1EDE4771-FAEB-487E-8B2F-2DA1EE9BA374}"/>
              </a:ext>
            </a:extLst>
          </p:cNvPr>
          <p:cNvCxnSpPr>
            <a:cxnSpLocks/>
          </p:cNvCxnSpPr>
          <p:nvPr/>
        </p:nvCxnSpPr>
        <p:spPr>
          <a:xfrm flipH="1">
            <a:off x="4370616" y="4786855"/>
            <a:ext cx="521831" cy="0"/>
          </a:xfrm>
          <a:prstGeom prst="straightConnector1">
            <a:avLst/>
          </a:prstGeom>
          <a:ln w="3810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39B687A1-23D1-4ED8-AB31-9640957EC364}"/>
              </a:ext>
            </a:extLst>
          </p:cNvPr>
          <p:cNvCxnSpPr>
            <a:cxnSpLocks/>
          </p:cNvCxnSpPr>
          <p:nvPr/>
        </p:nvCxnSpPr>
        <p:spPr>
          <a:xfrm>
            <a:off x="1345178" y="374007"/>
            <a:ext cx="0" cy="733318"/>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7F85FF84-188C-4FDF-B6BD-7430FB4CCB22}"/>
              </a:ext>
            </a:extLst>
          </p:cNvPr>
          <p:cNvCxnSpPr>
            <a:cxnSpLocks/>
            <a:stCxn id="73" idx="3"/>
            <a:endCxn id="75" idx="1"/>
          </p:cNvCxnSpPr>
          <p:nvPr/>
        </p:nvCxnSpPr>
        <p:spPr>
          <a:xfrm>
            <a:off x="8747699" y="1628501"/>
            <a:ext cx="576598" cy="10421"/>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BBED2412-AD1B-46E7-B047-F30ABE2C5317}"/>
              </a:ext>
            </a:extLst>
          </p:cNvPr>
          <p:cNvCxnSpPr>
            <a:stCxn id="71" idx="3"/>
            <a:endCxn id="72" idx="1"/>
          </p:cNvCxnSpPr>
          <p:nvPr/>
        </p:nvCxnSpPr>
        <p:spPr>
          <a:xfrm>
            <a:off x="4344419" y="1612379"/>
            <a:ext cx="574226"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28028FA8-9900-471E-88C9-B6B2B51C32E6}"/>
              </a:ext>
            </a:extLst>
          </p:cNvPr>
          <p:cNvCxnSpPr>
            <a:cxnSpLocks/>
            <a:stCxn id="72" idx="3"/>
          </p:cNvCxnSpPr>
          <p:nvPr/>
        </p:nvCxnSpPr>
        <p:spPr>
          <a:xfrm flipV="1">
            <a:off x="6528976" y="1605145"/>
            <a:ext cx="646951" cy="7234"/>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5DDED36C-2B31-4AB5-A8DB-FF5BC51C4337}"/>
              </a:ext>
            </a:extLst>
          </p:cNvPr>
          <p:cNvCxnSpPr>
            <a:cxnSpLocks/>
            <a:stCxn id="73" idx="2"/>
          </p:cNvCxnSpPr>
          <p:nvPr/>
        </p:nvCxnSpPr>
        <p:spPr>
          <a:xfrm>
            <a:off x="7930048" y="2133554"/>
            <a:ext cx="0" cy="423781"/>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Straight Arrow Connector 160">
            <a:extLst>
              <a:ext uri="{FF2B5EF4-FFF2-40B4-BE49-F238E27FC236}">
                <a16:creationId xmlns:a16="http://schemas.microsoft.com/office/drawing/2014/main" id="{2131DE4B-8B99-4581-B335-560D6848C92A}"/>
              </a:ext>
            </a:extLst>
          </p:cNvPr>
          <p:cNvCxnSpPr>
            <a:stCxn id="99" idx="1"/>
          </p:cNvCxnSpPr>
          <p:nvPr/>
        </p:nvCxnSpPr>
        <p:spPr>
          <a:xfrm flipH="1" flipV="1">
            <a:off x="6546059" y="4823651"/>
            <a:ext cx="571468" cy="1"/>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Straight Arrow Connector 164">
            <a:extLst>
              <a:ext uri="{FF2B5EF4-FFF2-40B4-BE49-F238E27FC236}">
                <a16:creationId xmlns:a16="http://schemas.microsoft.com/office/drawing/2014/main" id="{9E00A54A-01E2-4D24-ACAD-D73997B01C94}"/>
              </a:ext>
            </a:extLst>
          </p:cNvPr>
          <p:cNvCxnSpPr>
            <a:stCxn id="77" idx="0"/>
            <a:endCxn id="80" idx="2"/>
          </p:cNvCxnSpPr>
          <p:nvPr/>
        </p:nvCxnSpPr>
        <p:spPr>
          <a:xfrm flipH="1" flipV="1">
            <a:off x="5729648" y="3552805"/>
            <a:ext cx="1" cy="676648"/>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Connector: Elbow 168">
            <a:extLst>
              <a:ext uri="{FF2B5EF4-FFF2-40B4-BE49-F238E27FC236}">
                <a16:creationId xmlns:a16="http://schemas.microsoft.com/office/drawing/2014/main" id="{A7C227AD-AF29-48C5-B6DA-00A336A65FBE}"/>
              </a:ext>
            </a:extLst>
          </p:cNvPr>
          <p:cNvCxnSpPr>
            <a:cxnSpLocks/>
          </p:cNvCxnSpPr>
          <p:nvPr/>
        </p:nvCxnSpPr>
        <p:spPr>
          <a:xfrm flipV="1">
            <a:off x="10947113" y="504161"/>
            <a:ext cx="625410" cy="5683503"/>
          </a:xfrm>
          <a:prstGeom prst="bentConnector2">
            <a:avLst/>
          </a:prstGeom>
          <a:ln w="19050">
            <a:solidFill>
              <a:schemeClr val="bg1">
                <a:lumMod val="5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3747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CB33D-FD5C-4532-A020-B9ADB99ACD5D}"/>
              </a:ext>
            </a:extLst>
          </p:cNvPr>
          <p:cNvSpPr>
            <a:spLocks noGrp="1"/>
          </p:cNvSpPr>
          <p:nvPr>
            <p:ph type="ctrTitle"/>
          </p:nvPr>
        </p:nvSpPr>
        <p:spPr>
          <a:xfrm>
            <a:off x="3251200" y="196850"/>
            <a:ext cx="5245100" cy="354314"/>
          </a:xfrm>
        </p:spPr>
        <p:txBody>
          <a:bodyPr>
            <a:noAutofit/>
          </a:bodyPr>
          <a:lstStyle/>
          <a:p>
            <a:r>
              <a:rPr lang="en-GB" sz="2000" b="1" dirty="0">
                <a:latin typeface="+mn-lt"/>
              </a:rPr>
              <a:t>DIH Flow Chart Processes  ( Slide 3 )</a:t>
            </a:r>
            <a:endParaRPr lang="en-US" sz="2000" b="1" dirty="0">
              <a:latin typeface="+mn-lt"/>
            </a:endParaRPr>
          </a:p>
        </p:txBody>
      </p:sp>
      <p:sp>
        <p:nvSpPr>
          <p:cNvPr id="3" name="Subtitle 2">
            <a:extLst>
              <a:ext uri="{FF2B5EF4-FFF2-40B4-BE49-F238E27FC236}">
                <a16:creationId xmlns:a16="http://schemas.microsoft.com/office/drawing/2014/main" id="{05F523FF-30F6-480E-884B-2F586A4E8540}"/>
              </a:ext>
            </a:extLst>
          </p:cNvPr>
          <p:cNvSpPr>
            <a:spLocks noGrp="1"/>
          </p:cNvSpPr>
          <p:nvPr>
            <p:ph type="subTitle" idx="1"/>
          </p:nvPr>
        </p:nvSpPr>
        <p:spPr>
          <a:xfrm flipH="1">
            <a:off x="11550650" y="7162800"/>
            <a:ext cx="330200" cy="234950"/>
          </a:xfrm>
        </p:spPr>
        <p:txBody>
          <a:bodyPr>
            <a:normAutofit fontScale="47500" lnSpcReduction="20000"/>
          </a:bodyPr>
          <a:lstStyle/>
          <a:p>
            <a:endParaRPr lang="en-US" dirty="0"/>
          </a:p>
        </p:txBody>
      </p:sp>
      <p:sp>
        <p:nvSpPr>
          <p:cNvPr id="4" name="Rectangle 3">
            <a:extLst>
              <a:ext uri="{FF2B5EF4-FFF2-40B4-BE49-F238E27FC236}">
                <a16:creationId xmlns:a16="http://schemas.microsoft.com/office/drawing/2014/main" id="{4D13B8ED-5E1C-495A-98B1-0044D37789F0}"/>
              </a:ext>
            </a:extLst>
          </p:cNvPr>
          <p:cNvSpPr/>
          <p:nvPr/>
        </p:nvSpPr>
        <p:spPr>
          <a:xfrm>
            <a:off x="2846644" y="1544207"/>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completes all forms online, on behalf of the Client &amp; submits all documentation online</a:t>
            </a:r>
            <a:endParaRPr lang="en-US" sz="1200" dirty="0">
              <a:solidFill>
                <a:schemeClr val="tx1"/>
              </a:solidFill>
            </a:endParaRPr>
          </a:p>
        </p:txBody>
      </p:sp>
      <p:sp>
        <p:nvSpPr>
          <p:cNvPr id="5" name="Rectangle 4">
            <a:extLst>
              <a:ext uri="{FF2B5EF4-FFF2-40B4-BE49-F238E27FC236}">
                <a16:creationId xmlns:a16="http://schemas.microsoft.com/office/drawing/2014/main" id="{42313930-650F-445A-92B4-D82B87CCA7DE}"/>
              </a:ext>
            </a:extLst>
          </p:cNvPr>
          <p:cNvSpPr/>
          <p:nvPr/>
        </p:nvSpPr>
        <p:spPr>
          <a:xfrm>
            <a:off x="5062890" y="1544207"/>
            <a:ext cx="1610331" cy="1003512"/>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FOS contacts Client and issues initial holding response</a:t>
            </a:r>
            <a:endParaRPr lang="en-US" sz="1200" dirty="0">
              <a:solidFill>
                <a:schemeClr val="tx1"/>
              </a:solidFill>
            </a:endParaRPr>
          </a:p>
        </p:txBody>
      </p:sp>
      <p:sp>
        <p:nvSpPr>
          <p:cNvPr id="6" name="Rectangle 5">
            <a:extLst>
              <a:ext uri="{FF2B5EF4-FFF2-40B4-BE49-F238E27FC236}">
                <a16:creationId xmlns:a16="http://schemas.microsoft.com/office/drawing/2014/main" id="{B89747AE-2191-4979-827D-2CA67A356511}"/>
              </a:ext>
            </a:extLst>
          </p:cNvPr>
          <p:cNvSpPr/>
          <p:nvPr/>
        </p:nvSpPr>
        <p:spPr>
          <a:xfrm>
            <a:off x="7279136" y="1551055"/>
            <a:ext cx="1635302"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Client / DIH liaise</a:t>
            </a:r>
            <a:endParaRPr lang="en-US" sz="1200" dirty="0">
              <a:solidFill>
                <a:schemeClr val="tx1"/>
              </a:solidFill>
            </a:endParaRPr>
          </a:p>
        </p:txBody>
      </p:sp>
      <p:sp>
        <p:nvSpPr>
          <p:cNvPr id="8" name="Rectangle 7">
            <a:extLst>
              <a:ext uri="{FF2B5EF4-FFF2-40B4-BE49-F238E27FC236}">
                <a16:creationId xmlns:a16="http://schemas.microsoft.com/office/drawing/2014/main" id="{B2353074-329D-482E-8957-CC7CA3C8CCD0}"/>
              </a:ext>
            </a:extLst>
          </p:cNvPr>
          <p:cNvSpPr/>
          <p:nvPr/>
        </p:nvSpPr>
        <p:spPr>
          <a:xfrm>
            <a:off x="9595429" y="1537361"/>
            <a:ext cx="1610331" cy="1003508"/>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FOS advises Client/DIH of decision</a:t>
            </a:r>
            <a:endParaRPr lang="en-US" sz="1200" dirty="0">
              <a:solidFill>
                <a:schemeClr val="tx1"/>
              </a:solidFill>
            </a:endParaRPr>
          </a:p>
        </p:txBody>
      </p:sp>
      <p:sp>
        <p:nvSpPr>
          <p:cNvPr id="11" name="Rectangle 10">
            <a:extLst>
              <a:ext uri="{FF2B5EF4-FFF2-40B4-BE49-F238E27FC236}">
                <a16:creationId xmlns:a16="http://schemas.microsoft.com/office/drawing/2014/main" id="{71E9D20C-9911-4A71-837C-6380F9B01820}"/>
              </a:ext>
            </a:extLst>
          </p:cNvPr>
          <p:cNvSpPr/>
          <p:nvPr/>
        </p:nvSpPr>
        <p:spPr>
          <a:xfrm>
            <a:off x="7344087" y="4848371"/>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FOS refutes Claim</a:t>
            </a:r>
            <a:endParaRPr lang="en-US" sz="1200" b="1" dirty="0">
              <a:solidFill>
                <a:schemeClr val="tx1"/>
              </a:solidFill>
            </a:endParaRPr>
          </a:p>
        </p:txBody>
      </p:sp>
      <p:cxnSp>
        <p:nvCxnSpPr>
          <p:cNvPr id="18" name="Straight Arrow Connector 17">
            <a:extLst>
              <a:ext uri="{FF2B5EF4-FFF2-40B4-BE49-F238E27FC236}">
                <a16:creationId xmlns:a16="http://schemas.microsoft.com/office/drawing/2014/main" id="{CF77E61D-9A18-4CFB-BED0-F9B7EC7318B1}"/>
              </a:ext>
            </a:extLst>
          </p:cNvPr>
          <p:cNvCxnSpPr>
            <a:cxnSpLocks/>
            <a:stCxn id="4" idx="3"/>
            <a:endCxn id="5" idx="1"/>
          </p:cNvCxnSpPr>
          <p:nvPr/>
        </p:nvCxnSpPr>
        <p:spPr>
          <a:xfrm>
            <a:off x="4456975" y="2039115"/>
            <a:ext cx="605915" cy="6848"/>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A96F5D2-0EE8-4E62-8178-0073280E18B8}"/>
              </a:ext>
            </a:extLst>
          </p:cNvPr>
          <p:cNvCxnSpPr>
            <a:cxnSpLocks/>
            <a:stCxn id="5" idx="3"/>
            <a:endCxn id="6" idx="1"/>
          </p:cNvCxnSpPr>
          <p:nvPr/>
        </p:nvCxnSpPr>
        <p:spPr>
          <a:xfrm>
            <a:off x="6673221" y="2045963"/>
            <a:ext cx="605915"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ADF5621-790A-4D77-8484-A83D98CEDA3C}"/>
              </a:ext>
            </a:extLst>
          </p:cNvPr>
          <p:cNvCxnSpPr>
            <a:cxnSpLocks/>
            <a:stCxn id="6" idx="3"/>
            <a:endCxn id="8" idx="1"/>
          </p:cNvCxnSpPr>
          <p:nvPr/>
        </p:nvCxnSpPr>
        <p:spPr>
          <a:xfrm flipV="1">
            <a:off x="8914438" y="2039115"/>
            <a:ext cx="680991" cy="6848"/>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15E2282-34B7-460C-AF5D-85633D97EB63}"/>
              </a:ext>
            </a:extLst>
          </p:cNvPr>
          <p:cNvCxnSpPr>
            <a:cxnSpLocks/>
          </p:cNvCxnSpPr>
          <p:nvPr/>
        </p:nvCxnSpPr>
        <p:spPr>
          <a:xfrm flipH="1">
            <a:off x="8954418" y="5323981"/>
            <a:ext cx="1463031"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DF8F2A0-4411-4DC0-BC77-6D85AA5604AB}"/>
              </a:ext>
            </a:extLst>
          </p:cNvPr>
          <p:cNvCxnSpPr>
            <a:cxnSpLocks/>
            <a:stCxn id="70" idx="1"/>
            <a:endCxn id="69" idx="3"/>
          </p:cNvCxnSpPr>
          <p:nvPr/>
        </p:nvCxnSpPr>
        <p:spPr>
          <a:xfrm flipH="1">
            <a:off x="6673221" y="3676483"/>
            <a:ext cx="605915"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8A1432AB-1C75-4DFD-AFBA-EFC40E6AE715}"/>
              </a:ext>
            </a:extLst>
          </p:cNvPr>
          <p:cNvCxnSpPr>
            <a:cxnSpLocks/>
            <a:stCxn id="33" idx="3"/>
            <a:endCxn id="4" idx="1"/>
          </p:cNvCxnSpPr>
          <p:nvPr/>
        </p:nvCxnSpPr>
        <p:spPr>
          <a:xfrm>
            <a:off x="2273645" y="2028183"/>
            <a:ext cx="572999" cy="10932"/>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4F752828-D1F6-4978-8491-58F9DDABF915}"/>
              </a:ext>
            </a:extLst>
          </p:cNvPr>
          <p:cNvSpPr/>
          <p:nvPr/>
        </p:nvSpPr>
        <p:spPr>
          <a:xfrm>
            <a:off x="5062890" y="3181575"/>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contacts Install Company and arranges work to commence via Insurance Company</a:t>
            </a:r>
            <a:endParaRPr lang="en-US" sz="1200" dirty="0">
              <a:solidFill>
                <a:schemeClr val="tx1"/>
              </a:solidFill>
            </a:endParaRPr>
          </a:p>
        </p:txBody>
      </p:sp>
      <p:sp>
        <p:nvSpPr>
          <p:cNvPr id="70" name="Rectangle 69">
            <a:extLst>
              <a:ext uri="{FF2B5EF4-FFF2-40B4-BE49-F238E27FC236}">
                <a16:creationId xmlns:a16="http://schemas.microsoft.com/office/drawing/2014/main" id="{F174FED1-3885-4E04-A5D8-26A2EB42EFFC}"/>
              </a:ext>
            </a:extLst>
          </p:cNvPr>
          <p:cNvSpPr/>
          <p:nvPr/>
        </p:nvSpPr>
        <p:spPr>
          <a:xfrm>
            <a:off x="7279136" y="3181575"/>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FOS upholds Claim</a:t>
            </a:r>
            <a:endParaRPr lang="en-US" sz="1200" b="1" dirty="0">
              <a:solidFill>
                <a:schemeClr val="tx1"/>
              </a:solidFill>
            </a:endParaRPr>
          </a:p>
        </p:txBody>
      </p:sp>
      <p:cxnSp>
        <p:nvCxnSpPr>
          <p:cNvPr id="102" name="Straight Arrow Connector 101">
            <a:extLst>
              <a:ext uri="{FF2B5EF4-FFF2-40B4-BE49-F238E27FC236}">
                <a16:creationId xmlns:a16="http://schemas.microsoft.com/office/drawing/2014/main" id="{F6FB6F86-97E9-4DDF-9D8A-ADDFFDD0B255}"/>
              </a:ext>
            </a:extLst>
          </p:cNvPr>
          <p:cNvCxnSpPr>
            <a:cxnSpLocks/>
            <a:stCxn id="11" idx="1"/>
            <a:endCxn id="104" idx="3"/>
          </p:cNvCxnSpPr>
          <p:nvPr/>
        </p:nvCxnSpPr>
        <p:spPr>
          <a:xfrm flipH="1" flipV="1">
            <a:off x="6663096" y="5343277"/>
            <a:ext cx="680991" cy="2"/>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4" name="Rectangle 103">
            <a:extLst>
              <a:ext uri="{FF2B5EF4-FFF2-40B4-BE49-F238E27FC236}">
                <a16:creationId xmlns:a16="http://schemas.microsoft.com/office/drawing/2014/main" id="{23EC9C98-E50C-404B-88AE-C4B57959A076}"/>
              </a:ext>
            </a:extLst>
          </p:cNvPr>
          <p:cNvSpPr/>
          <p:nvPr/>
        </p:nvSpPr>
        <p:spPr>
          <a:xfrm>
            <a:off x="5052765" y="4848369"/>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liaises with client to ascertain how the works will be carried out. Client will absorb cost.</a:t>
            </a:r>
            <a:endParaRPr lang="en-US" sz="1200" dirty="0">
              <a:solidFill>
                <a:schemeClr val="tx1"/>
              </a:solidFill>
            </a:endParaRPr>
          </a:p>
        </p:txBody>
      </p:sp>
      <p:sp>
        <p:nvSpPr>
          <p:cNvPr id="33" name="Rectangle 32">
            <a:extLst>
              <a:ext uri="{FF2B5EF4-FFF2-40B4-BE49-F238E27FC236}">
                <a16:creationId xmlns:a16="http://schemas.microsoft.com/office/drawing/2014/main" id="{352AE5C9-8BFE-4E51-8F7B-EAD0A7C53FA0}"/>
              </a:ext>
            </a:extLst>
          </p:cNvPr>
          <p:cNvSpPr/>
          <p:nvPr/>
        </p:nvSpPr>
        <p:spPr>
          <a:xfrm>
            <a:off x="663314" y="1533275"/>
            <a:ext cx="1610331" cy="989815"/>
          </a:xfrm>
          <a:prstGeom prst="rect">
            <a:avLst/>
          </a:prstGeom>
          <a:solidFill>
            <a:schemeClr val="bg2"/>
          </a:solidFill>
          <a:ln w="38100">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DIH starts FOS  process on behalf of the Client. DIH awaits decision and keeps all parties updated</a:t>
            </a:r>
            <a:endParaRPr lang="en-US" sz="1200" dirty="0">
              <a:solidFill>
                <a:schemeClr val="tx1"/>
              </a:solidFill>
            </a:endParaRPr>
          </a:p>
        </p:txBody>
      </p:sp>
      <p:cxnSp>
        <p:nvCxnSpPr>
          <p:cNvPr id="10" name="Straight Arrow Connector 9">
            <a:extLst>
              <a:ext uri="{FF2B5EF4-FFF2-40B4-BE49-F238E27FC236}">
                <a16:creationId xmlns:a16="http://schemas.microsoft.com/office/drawing/2014/main" id="{EE914461-05C1-4EC5-B5C3-E5A6EFE61DE8}"/>
              </a:ext>
            </a:extLst>
          </p:cNvPr>
          <p:cNvCxnSpPr>
            <a:cxnSpLocks/>
          </p:cNvCxnSpPr>
          <p:nvPr/>
        </p:nvCxnSpPr>
        <p:spPr>
          <a:xfrm>
            <a:off x="1286081" y="628650"/>
            <a:ext cx="0" cy="904625"/>
          </a:xfrm>
          <a:prstGeom prst="straightConnector1">
            <a:avLst/>
          </a:prstGeom>
          <a:ln w="19050">
            <a:solidFill>
              <a:schemeClr val="bg1">
                <a:lumMod val="5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3A378F0-8134-4BA5-918E-2F3F08AE71C4}"/>
              </a:ext>
            </a:extLst>
          </p:cNvPr>
          <p:cNvCxnSpPr>
            <a:cxnSpLocks/>
            <a:endCxn id="70" idx="3"/>
          </p:cNvCxnSpPr>
          <p:nvPr/>
        </p:nvCxnSpPr>
        <p:spPr>
          <a:xfrm flipH="1">
            <a:off x="8889467" y="3676483"/>
            <a:ext cx="1511128" cy="0"/>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05E2E6A1-CF7F-487E-80D2-8F436799C837}"/>
              </a:ext>
            </a:extLst>
          </p:cNvPr>
          <p:cNvCxnSpPr>
            <a:cxnSpLocks/>
            <a:stCxn id="8" idx="2"/>
          </p:cNvCxnSpPr>
          <p:nvPr/>
        </p:nvCxnSpPr>
        <p:spPr>
          <a:xfrm>
            <a:off x="10400595" y="2540869"/>
            <a:ext cx="0" cy="2783112"/>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1B416FE9-FB4A-4B9E-AE06-68CACDA37A92}"/>
              </a:ext>
            </a:extLst>
          </p:cNvPr>
          <p:cNvSpPr/>
          <p:nvPr/>
        </p:nvSpPr>
        <p:spPr>
          <a:xfrm>
            <a:off x="1695526" y="3990247"/>
            <a:ext cx="1610314" cy="989815"/>
          </a:xfrm>
          <a:prstGeom prst="rect">
            <a:avLst/>
          </a:prstGeom>
          <a:solidFill>
            <a:schemeClr val="bg2"/>
          </a:solidFill>
          <a:scene3d>
            <a:camera prst="orthographicFront"/>
            <a:lightRig rig="threePt" dir="t"/>
          </a:scene3d>
          <a:sp3d>
            <a:bevelT w="114300" prst="artDeco"/>
          </a:sp3d>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u="sng" dirty="0"/>
              <a:t>CLAIM ENDS</a:t>
            </a:r>
          </a:p>
        </p:txBody>
      </p:sp>
      <p:cxnSp>
        <p:nvCxnSpPr>
          <p:cNvPr id="51" name="Connector: Elbow 50">
            <a:extLst>
              <a:ext uri="{FF2B5EF4-FFF2-40B4-BE49-F238E27FC236}">
                <a16:creationId xmlns:a16="http://schemas.microsoft.com/office/drawing/2014/main" id="{9594BCF1-2D0A-4809-A70D-9224D5CD1D38}"/>
              </a:ext>
            </a:extLst>
          </p:cNvPr>
          <p:cNvCxnSpPr>
            <a:cxnSpLocks/>
            <a:stCxn id="69" idx="1"/>
          </p:cNvCxnSpPr>
          <p:nvPr/>
        </p:nvCxnSpPr>
        <p:spPr>
          <a:xfrm rot="10800000" flipV="1">
            <a:off x="3305842" y="3676483"/>
            <a:ext cx="1757048" cy="555752"/>
          </a:xfrm>
          <a:prstGeom prst="bentConnector3">
            <a:avLst>
              <a:gd name="adj1" fmla="val 50000"/>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Connector: Elbow 52">
            <a:extLst>
              <a:ext uri="{FF2B5EF4-FFF2-40B4-BE49-F238E27FC236}">
                <a16:creationId xmlns:a16="http://schemas.microsoft.com/office/drawing/2014/main" id="{E98F2607-CB4B-41C7-AADA-4EF561DC0AC2}"/>
              </a:ext>
            </a:extLst>
          </p:cNvPr>
          <p:cNvCxnSpPr>
            <a:cxnSpLocks/>
            <a:stCxn id="104" idx="1"/>
          </p:cNvCxnSpPr>
          <p:nvPr/>
        </p:nvCxnSpPr>
        <p:spPr>
          <a:xfrm rot="10800000">
            <a:off x="3305841" y="4727143"/>
            <a:ext cx="1746925" cy="616135"/>
          </a:xfrm>
          <a:prstGeom prst="bentConnector3">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2915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434</Words>
  <Application>Microsoft Office PowerPoint</Application>
  <PresentationFormat>Widescreen</PresentationFormat>
  <Paragraphs>48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Rounded MT Bold</vt:lpstr>
      <vt:lpstr>Calibri</vt:lpstr>
      <vt:lpstr>Calibri Light</vt:lpstr>
      <vt:lpstr>Office Theme</vt:lpstr>
      <vt:lpstr>PowerPoint Presentation</vt:lpstr>
      <vt:lpstr>DIH Flow Chart Processes  ( Slide 1 )</vt:lpstr>
      <vt:lpstr>DIH Flow Chart Processes  (Slide 2 )</vt:lpstr>
      <vt:lpstr>DIH Flow Chart Processes  ( Slide 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Howland</dc:creator>
  <cp:lastModifiedBy>Suzanne Howland</cp:lastModifiedBy>
  <cp:revision>38</cp:revision>
  <cp:lastPrinted>2020-06-02T15:08:39Z</cp:lastPrinted>
  <dcterms:created xsi:type="dcterms:W3CDTF">2020-03-13T16:46:23Z</dcterms:created>
  <dcterms:modified xsi:type="dcterms:W3CDTF">2020-06-02T15:10:04Z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